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6" r:id="rId3"/>
    <p:sldId id="257" r:id="rId4"/>
    <p:sldId id="258" r:id="rId5"/>
    <p:sldId id="260" r:id="rId6"/>
    <p:sldId id="261" r:id="rId7"/>
    <p:sldId id="262" r:id="rId8"/>
    <p:sldId id="263"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6"/>
    <p:restoredTop sz="94387"/>
  </p:normalViewPr>
  <p:slideViewPr>
    <p:cSldViewPr snapToGrid="0" snapToObjects="1">
      <p:cViewPr varScale="1">
        <p:scale>
          <a:sx n="74" d="100"/>
          <a:sy n="74" d="100"/>
        </p:scale>
        <p:origin x="184"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A2734-5677-1A46-9137-1F1DD6D1E9D7}"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D5D3EE0B-4D74-574B-8743-88FE38C43270}">
      <dgm:prSet phldrT="[Text]"/>
      <dgm:spPr/>
      <dgm:t>
        <a:bodyPr/>
        <a:lstStyle/>
        <a:p>
          <a:r>
            <a:rPr lang="en-US" dirty="0" smtClean="0"/>
            <a:t>Contacted by our Partner Organizations directly</a:t>
          </a:r>
          <a:endParaRPr lang="en-US" dirty="0"/>
        </a:p>
      </dgm:t>
    </dgm:pt>
    <dgm:pt modelId="{B18A76A1-4058-6843-AFBB-123EB9EA980F}" type="parTrans" cxnId="{505AA2EF-2099-2E4C-A0A8-3299D5B2ADC2}">
      <dgm:prSet/>
      <dgm:spPr/>
      <dgm:t>
        <a:bodyPr/>
        <a:lstStyle/>
        <a:p>
          <a:endParaRPr lang="en-US"/>
        </a:p>
      </dgm:t>
    </dgm:pt>
    <dgm:pt modelId="{2C7AF17E-3C0B-D84D-AA0B-9E6AA85A42A5}" type="sibTrans" cxnId="{505AA2EF-2099-2E4C-A0A8-3299D5B2ADC2}">
      <dgm:prSet/>
      <dgm:spPr/>
      <dgm:t>
        <a:bodyPr/>
        <a:lstStyle/>
        <a:p>
          <a:endParaRPr lang="en-US"/>
        </a:p>
      </dgm:t>
    </dgm:pt>
    <dgm:pt modelId="{2F5113AE-9BCC-8D47-B7BA-1A7A99975B85}">
      <dgm:prSet phldrT="[Text]"/>
      <dgm:spPr/>
      <dgm:t>
        <a:bodyPr/>
        <a:lstStyle/>
        <a:p>
          <a:r>
            <a:rPr lang="en-US" dirty="0" err="1" smtClean="0"/>
            <a:t>Nirmaan</a:t>
          </a:r>
          <a:r>
            <a:rPr lang="en-US" dirty="0" smtClean="0"/>
            <a:t> Rehabilitation Facility</a:t>
          </a:r>
          <a:endParaRPr lang="en-US" dirty="0"/>
        </a:p>
      </dgm:t>
    </dgm:pt>
    <dgm:pt modelId="{252F6B04-16EC-944C-A69E-5F6642FE2B1B}" type="parTrans" cxnId="{97FCDEAB-AF11-944B-830D-BD1EBDDB8008}">
      <dgm:prSet/>
      <dgm:spPr/>
      <dgm:t>
        <a:bodyPr/>
        <a:lstStyle/>
        <a:p>
          <a:endParaRPr lang="en-US"/>
        </a:p>
      </dgm:t>
    </dgm:pt>
    <dgm:pt modelId="{01823E58-90EE-D64F-9E0F-312BD3391899}" type="sibTrans" cxnId="{97FCDEAB-AF11-944B-830D-BD1EBDDB8008}">
      <dgm:prSet/>
      <dgm:spPr/>
      <dgm:t>
        <a:bodyPr/>
        <a:lstStyle/>
        <a:p>
          <a:endParaRPr lang="en-US"/>
        </a:p>
      </dgm:t>
    </dgm:pt>
    <dgm:pt modelId="{3A3C2BE3-D6A1-B74D-B7A9-AFE56B2415DA}">
      <dgm:prSet phldrT="[Text]"/>
      <dgm:spPr/>
      <dgm:t>
        <a:bodyPr/>
        <a:lstStyle/>
        <a:p>
          <a:r>
            <a:rPr lang="en-US" dirty="0" smtClean="0"/>
            <a:t>First meeting with the researcher</a:t>
          </a:r>
          <a:endParaRPr lang="en-US" dirty="0"/>
        </a:p>
      </dgm:t>
    </dgm:pt>
    <dgm:pt modelId="{960DF5E1-ED32-944A-B9E4-E5E29A9F881C}" type="parTrans" cxnId="{78CDA0B7-775D-5046-84F6-FA50109CA5D1}">
      <dgm:prSet/>
      <dgm:spPr/>
      <dgm:t>
        <a:bodyPr/>
        <a:lstStyle/>
        <a:p>
          <a:endParaRPr lang="en-US"/>
        </a:p>
      </dgm:t>
    </dgm:pt>
    <dgm:pt modelId="{CEDABE79-0EAB-C64B-8102-F6ED0C636241}" type="sibTrans" cxnId="{78CDA0B7-775D-5046-84F6-FA50109CA5D1}">
      <dgm:prSet/>
      <dgm:spPr/>
      <dgm:t>
        <a:bodyPr/>
        <a:lstStyle/>
        <a:p>
          <a:endParaRPr lang="en-US"/>
        </a:p>
      </dgm:t>
    </dgm:pt>
    <dgm:pt modelId="{218C9CFB-76FD-024B-908F-490B8F32B121}">
      <dgm:prSet phldrT="[Text]"/>
      <dgm:spPr/>
      <dgm:t>
        <a:bodyPr/>
        <a:lstStyle/>
        <a:p>
          <a:r>
            <a:rPr lang="en-US" dirty="0" smtClean="0"/>
            <a:t>Complete information about the study</a:t>
          </a:r>
          <a:endParaRPr lang="en-US" dirty="0"/>
        </a:p>
      </dgm:t>
    </dgm:pt>
    <dgm:pt modelId="{E8895596-F30F-7A4C-8D83-5B9644014403}" type="parTrans" cxnId="{80E03727-4182-144D-A75C-BD439715FE77}">
      <dgm:prSet/>
      <dgm:spPr/>
      <dgm:t>
        <a:bodyPr/>
        <a:lstStyle/>
        <a:p>
          <a:endParaRPr lang="en-US"/>
        </a:p>
      </dgm:t>
    </dgm:pt>
    <dgm:pt modelId="{1C44D423-6611-F94C-810F-96E804CDD74A}" type="sibTrans" cxnId="{80E03727-4182-144D-A75C-BD439715FE77}">
      <dgm:prSet/>
      <dgm:spPr/>
      <dgm:t>
        <a:bodyPr/>
        <a:lstStyle/>
        <a:p>
          <a:endParaRPr lang="en-US"/>
        </a:p>
      </dgm:t>
    </dgm:pt>
    <dgm:pt modelId="{BA2D1136-676D-164D-8C02-2F46639FE9E7}">
      <dgm:prSet phldrT="[Text]"/>
      <dgm:spPr/>
      <dgm:t>
        <a:bodyPr/>
        <a:lstStyle/>
        <a:p>
          <a:r>
            <a:rPr lang="en-US" dirty="0" smtClean="0"/>
            <a:t>Period of 2 weeks to collect photos/images</a:t>
          </a:r>
          <a:endParaRPr lang="en-US" dirty="0"/>
        </a:p>
      </dgm:t>
    </dgm:pt>
    <dgm:pt modelId="{EEB4F175-8A74-954B-9276-7C9FE8CD08C1}" type="parTrans" cxnId="{A9C7F0CA-E5CB-E44C-B67D-A6CFD4914245}">
      <dgm:prSet/>
      <dgm:spPr/>
      <dgm:t>
        <a:bodyPr/>
        <a:lstStyle/>
        <a:p>
          <a:endParaRPr lang="en-US"/>
        </a:p>
      </dgm:t>
    </dgm:pt>
    <dgm:pt modelId="{6853B059-A051-1644-A229-F92D6A9B820C}" type="sibTrans" cxnId="{A9C7F0CA-E5CB-E44C-B67D-A6CFD4914245}">
      <dgm:prSet/>
      <dgm:spPr/>
      <dgm:t>
        <a:bodyPr/>
        <a:lstStyle/>
        <a:p>
          <a:endParaRPr lang="en-US"/>
        </a:p>
      </dgm:t>
    </dgm:pt>
    <dgm:pt modelId="{3976E5F5-2EA4-D148-89F2-3844FAE84CCE}">
      <dgm:prSet phldrT="[Text]"/>
      <dgm:spPr/>
      <dgm:t>
        <a:bodyPr/>
        <a:lstStyle/>
        <a:p>
          <a:r>
            <a:rPr lang="en-US" dirty="0" smtClean="0"/>
            <a:t>Guidance taken from researcher if needed</a:t>
          </a:r>
          <a:endParaRPr lang="en-US" dirty="0"/>
        </a:p>
      </dgm:t>
    </dgm:pt>
    <dgm:pt modelId="{3AF6ABF1-A996-7843-AAFE-C03D913CD815}" type="parTrans" cxnId="{0413E9F6-C8E6-804C-8C08-7767490125DF}">
      <dgm:prSet/>
      <dgm:spPr/>
      <dgm:t>
        <a:bodyPr/>
        <a:lstStyle/>
        <a:p>
          <a:endParaRPr lang="en-US"/>
        </a:p>
      </dgm:t>
    </dgm:pt>
    <dgm:pt modelId="{E1C3EC02-38BE-F14D-B0CF-D1152C51F965}" type="sibTrans" cxnId="{0413E9F6-C8E6-804C-8C08-7767490125DF}">
      <dgm:prSet/>
      <dgm:spPr/>
      <dgm:t>
        <a:bodyPr/>
        <a:lstStyle/>
        <a:p>
          <a:endParaRPr lang="en-US"/>
        </a:p>
      </dgm:t>
    </dgm:pt>
    <dgm:pt modelId="{3C2443EA-0999-DB46-B382-B9453F07825C}">
      <dgm:prSet phldrT="[Text]"/>
      <dgm:spPr/>
      <dgm:t>
        <a:bodyPr/>
        <a:lstStyle/>
        <a:p>
          <a:r>
            <a:rPr lang="en-US" dirty="0" smtClean="0"/>
            <a:t>HOPE Foundation</a:t>
          </a:r>
          <a:endParaRPr lang="en-US" dirty="0"/>
        </a:p>
      </dgm:t>
    </dgm:pt>
    <dgm:pt modelId="{AADBA96E-05D2-724A-AD55-D8E49B069D42}" type="parTrans" cxnId="{48FFF4D9-4B0E-9341-B65A-FE92DDBEE375}">
      <dgm:prSet/>
      <dgm:spPr/>
      <dgm:t>
        <a:bodyPr/>
        <a:lstStyle/>
        <a:p>
          <a:endParaRPr lang="en-US"/>
        </a:p>
      </dgm:t>
    </dgm:pt>
    <dgm:pt modelId="{7FA34430-E82A-2541-B0AA-EB6BD2C211F2}" type="sibTrans" cxnId="{48FFF4D9-4B0E-9341-B65A-FE92DDBEE375}">
      <dgm:prSet/>
      <dgm:spPr/>
      <dgm:t>
        <a:bodyPr/>
        <a:lstStyle/>
        <a:p>
          <a:endParaRPr lang="en-US"/>
        </a:p>
      </dgm:t>
    </dgm:pt>
    <dgm:pt modelId="{08783616-A448-174C-BE88-D979C4180A1C}">
      <dgm:prSet phldrT="[Text]"/>
      <dgm:spPr/>
      <dgm:t>
        <a:bodyPr/>
        <a:lstStyle/>
        <a:p>
          <a:r>
            <a:rPr lang="en-US" dirty="0" smtClean="0"/>
            <a:t>MIND India</a:t>
          </a:r>
          <a:endParaRPr lang="en-US" dirty="0"/>
        </a:p>
      </dgm:t>
    </dgm:pt>
    <dgm:pt modelId="{4CE215F4-EE52-F344-AD6A-B4366D0B664A}" type="parTrans" cxnId="{E692E0EC-BE5F-C74B-A7A2-BD98D89429F1}">
      <dgm:prSet/>
      <dgm:spPr/>
      <dgm:t>
        <a:bodyPr/>
        <a:lstStyle/>
        <a:p>
          <a:endParaRPr lang="en-US"/>
        </a:p>
      </dgm:t>
    </dgm:pt>
    <dgm:pt modelId="{4F64E440-1BDB-6B49-9B0B-38DD1EFF63CE}" type="sibTrans" cxnId="{E692E0EC-BE5F-C74B-A7A2-BD98D89429F1}">
      <dgm:prSet/>
      <dgm:spPr/>
      <dgm:t>
        <a:bodyPr/>
        <a:lstStyle/>
        <a:p>
          <a:endParaRPr lang="en-US"/>
        </a:p>
      </dgm:t>
    </dgm:pt>
    <dgm:pt modelId="{6EAC9DD1-E01B-214B-8EBC-0E65CD732175}">
      <dgm:prSet phldrT="[Text]"/>
      <dgm:spPr/>
      <dgm:t>
        <a:bodyPr/>
        <a:lstStyle/>
        <a:p>
          <a:r>
            <a:rPr lang="en-US" dirty="0" smtClean="0"/>
            <a:t>Taking consent</a:t>
          </a:r>
          <a:endParaRPr lang="en-US" dirty="0"/>
        </a:p>
      </dgm:t>
    </dgm:pt>
    <dgm:pt modelId="{BE6C1759-81A4-6741-80FA-2A499C99C8AD}" type="parTrans" cxnId="{9EB69733-77C2-5644-8D95-A39DDD12F041}">
      <dgm:prSet/>
      <dgm:spPr/>
      <dgm:t>
        <a:bodyPr/>
        <a:lstStyle/>
        <a:p>
          <a:endParaRPr lang="en-US"/>
        </a:p>
      </dgm:t>
    </dgm:pt>
    <dgm:pt modelId="{146AF897-4FFA-EE4A-8A70-EB925C8181BD}" type="sibTrans" cxnId="{9EB69733-77C2-5644-8D95-A39DDD12F041}">
      <dgm:prSet/>
      <dgm:spPr/>
      <dgm:t>
        <a:bodyPr/>
        <a:lstStyle/>
        <a:p>
          <a:endParaRPr lang="en-US"/>
        </a:p>
      </dgm:t>
    </dgm:pt>
    <dgm:pt modelId="{CBF4B4AF-4A61-9044-BA8F-7ED74B966CFC}">
      <dgm:prSet/>
      <dgm:spPr/>
      <dgm:t>
        <a:bodyPr/>
        <a:lstStyle/>
        <a:p>
          <a:r>
            <a:rPr lang="en-US" dirty="0" smtClean="0"/>
            <a:t>Second meeting with the researcher</a:t>
          </a:r>
          <a:endParaRPr lang="en-US" dirty="0"/>
        </a:p>
      </dgm:t>
    </dgm:pt>
    <dgm:pt modelId="{DC3B70A2-B896-7446-88AC-77F628CACC2C}" type="parTrans" cxnId="{E120B993-710E-2E48-985B-A904AC6156E1}">
      <dgm:prSet/>
      <dgm:spPr/>
      <dgm:t>
        <a:bodyPr/>
        <a:lstStyle/>
        <a:p>
          <a:endParaRPr lang="en-US"/>
        </a:p>
      </dgm:t>
    </dgm:pt>
    <dgm:pt modelId="{4C4FF242-79A0-6F44-9DF4-71D1541F92FC}" type="sibTrans" cxnId="{E120B993-710E-2E48-985B-A904AC6156E1}">
      <dgm:prSet/>
      <dgm:spPr/>
      <dgm:t>
        <a:bodyPr/>
        <a:lstStyle/>
        <a:p>
          <a:endParaRPr lang="en-US"/>
        </a:p>
      </dgm:t>
    </dgm:pt>
    <dgm:pt modelId="{ADF45D3C-5F30-DD44-83C5-178E4C3E4E71}" type="pres">
      <dgm:prSet presAssocID="{431A2734-5677-1A46-9137-1F1DD6D1E9D7}" presName="rootnode" presStyleCnt="0">
        <dgm:presLayoutVars>
          <dgm:chMax/>
          <dgm:chPref/>
          <dgm:dir/>
          <dgm:animLvl val="lvl"/>
        </dgm:presLayoutVars>
      </dgm:prSet>
      <dgm:spPr/>
      <dgm:t>
        <a:bodyPr/>
        <a:lstStyle/>
        <a:p>
          <a:endParaRPr lang="en-US"/>
        </a:p>
      </dgm:t>
    </dgm:pt>
    <dgm:pt modelId="{CE18CF99-16DB-824C-8C22-997856E76F29}" type="pres">
      <dgm:prSet presAssocID="{D5D3EE0B-4D74-574B-8743-88FE38C43270}" presName="composite" presStyleCnt="0"/>
      <dgm:spPr/>
    </dgm:pt>
    <dgm:pt modelId="{0A8A527F-1246-8C4B-8B7B-5F005344E03D}" type="pres">
      <dgm:prSet presAssocID="{D5D3EE0B-4D74-574B-8743-88FE38C43270}" presName="bentUpArrow1" presStyleLbl="alignImgPlace1" presStyleIdx="0" presStyleCnt="3"/>
      <dgm:spPr/>
    </dgm:pt>
    <dgm:pt modelId="{BBEE2FD4-8703-5246-A377-2CBFD9AEA4A6}" type="pres">
      <dgm:prSet presAssocID="{D5D3EE0B-4D74-574B-8743-88FE38C43270}" presName="ParentText" presStyleLbl="node1" presStyleIdx="0" presStyleCnt="4">
        <dgm:presLayoutVars>
          <dgm:chMax val="1"/>
          <dgm:chPref val="1"/>
          <dgm:bulletEnabled val="1"/>
        </dgm:presLayoutVars>
      </dgm:prSet>
      <dgm:spPr/>
      <dgm:t>
        <a:bodyPr/>
        <a:lstStyle/>
        <a:p>
          <a:endParaRPr lang="en-US"/>
        </a:p>
      </dgm:t>
    </dgm:pt>
    <dgm:pt modelId="{662F6DF7-73A1-FE44-80BA-A8B13A99513A}" type="pres">
      <dgm:prSet presAssocID="{D5D3EE0B-4D74-574B-8743-88FE38C43270}" presName="ChildText" presStyleLbl="revTx" presStyleIdx="0" presStyleCnt="3" custScaleX="208840" custLinFactNeighborX="64071" custLinFactNeighborY="69">
        <dgm:presLayoutVars>
          <dgm:chMax val="0"/>
          <dgm:chPref val="0"/>
          <dgm:bulletEnabled val="1"/>
        </dgm:presLayoutVars>
      </dgm:prSet>
      <dgm:spPr/>
      <dgm:t>
        <a:bodyPr/>
        <a:lstStyle/>
        <a:p>
          <a:endParaRPr lang="en-US"/>
        </a:p>
      </dgm:t>
    </dgm:pt>
    <dgm:pt modelId="{C6A4B811-89C2-6145-8EB9-945F3279CF01}" type="pres">
      <dgm:prSet presAssocID="{2C7AF17E-3C0B-D84D-AA0B-9E6AA85A42A5}" presName="sibTrans" presStyleCnt="0"/>
      <dgm:spPr/>
    </dgm:pt>
    <dgm:pt modelId="{2C1C3F06-7A1D-0043-BF0F-FCB785314792}" type="pres">
      <dgm:prSet presAssocID="{3A3C2BE3-D6A1-B74D-B7A9-AFE56B2415DA}" presName="composite" presStyleCnt="0"/>
      <dgm:spPr/>
    </dgm:pt>
    <dgm:pt modelId="{2E461059-F25B-2A40-AB41-D317F6F514D0}" type="pres">
      <dgm:prSet presAssocID="{3A3C2BE3-D6A1-B74D-B7A9-AFE56B2415DA}" presName="bentUpArrow1" presStyleLbl="alignImgPlace1" presStyleIdx="1" presStyleCnt="3"/>
      <dgm:spPr/>
    </dgm:pt>
    <dgm:pt modelId="{50F2FEE4-435E-EE4D-9A82-FF65DEF446DE}" type="pres">
      <dgm:prSet presAssocID="{3A3C2BE3-D6A1-B74D-B7A9-AFE56B2415DA}" presName="ParentText" presStyleLbl="node1" presStyleIdx="1" presStyleCnt="4">
        <dgm:presLayoutVars>
          <dgm:chMax val="1"/>
          <dgm:chPref val="1"/>
          <dgm:bulletEnabled val="1"/>
        </dgm:presLayoutVars>
      </dgm:prSet>
      <dgm:spPr/>
      <dgm:t>
        <a:bodyPr/>
        <a:lstStyle/>
        <a:p>
          <a:endParaRPr lang="en-US"/>
        </a:p>
      </dgm:t>
    </dgm:pt>
    <dgm:pt modelId="{5173A459-EBB3-234E-9BFC-1B4A625FF65E}" type="pres">
      <dgm:prSet presAssocID="{3A3C2BE3-D6A1-B74D-B7A9-AFE56B2415DA}" presName="ChildText" presStyleLbl="revTx" presStyleIdx="1" presStyleCnt="3" custScaleX="181537" custScaleY="93131" custLinFactNeighborX="46798" custLinFactNeighborY="-1941">
        <dgm:presLayoutVars>
          <dgm:chMax val="0"/>
          <dgm:chPref val="0"/>
          <dgm:bulletEnabled val="1"/>
        </dgm:presLayoutVars>
      </dgm:prSet>
      <dgm:spPr/>
      <dgm:t>
        <a:bodyPr/>
        <a:lstStyle/>
        <a:p>
          <a:endParaRPr lang="en-US"/>
        </a:p>
      </dgm:t>
    </dgm:pt>
    <dgm:pt modelId="{9719C814-4175-6E41-BA29-DEDADCBD4ADA}" type="pres">
      <dgm:prSet presAssocID="{CEDABE79-0EAB-C64B-8102-F6ED0C636241}" presName="sibTrans" presStyleCnt="0"/>
      <dgm:spPr/>
    </dgm:pt>
    <dgm:pt modelId="{421A0262-A928-F043-9192-963B5CAA0F03}" type="pres">
      <dgm:prSet presAssocID="{BA2D1136-676D-164D-8C02-2F46639FE9E7}" presName="composite" presStyleCnt="0"/>
      <dgm:spPr/>
    </dgm:pt>
    <dgm:pt modelId="{39A54657-B287-A345-A1AF-2FF5419BC524}" type="pres">
      <dgm:prSet presAssocID="{BA2D1136-676D-164D-8C02-2F46639FE9E7}" presName="bentUpArrow1" presStyleLbl="alignImgPlace1" presStyleIdx="2" presStyleCnt="3"/>
      <dgm:spPr/>
    </dgm:pt>
    <dgm:pt modelId="{28E98D9B-F5D2-964A-9774-9F23C8C2426D}" type="pres">
      <dgm:prSet presAssocID="{BA2D1136-676D-164D-8C02-2F46639FE9E7}" presName="ParentText" presStyleLbl="node1" presStyleIdx="2" presStyleCnt="4">
        <dgm:presLayoutVars>
          <dgm:chMax val="1"/>
          <dgm:chPref val="1"/>
          <dgm:bulletEnabled val="1"/>
        </dgm:presLayoutVars>
      </dgm:prSet>
      <dgm:spPr/>
      <dgm:t>
        <a:bodyPr/>
        <a:lstStyle/>
        <a:p>
          <a:endParaRPr lang="en-US"/>
        </a:p>
      </dgm:t>
    </dgm:pt>
    <dgm:pt modelId="{75A76986-1E56-0F47-B440-36DE2C760127}" type="pres">
      <dgm:prSet presAssocID="{BA2D1136-676D-164D-8C02-2F46639FE9E7}" presName="ChildText" presStyleLbl="revTx" presStyleIdx="2" presStyleCnt="3">
        <dgm:presLayoutVars>
          <dgm:chMax val="0"/>
          <dgm:chPref val="0"/>
          <dgm:bulletEnabled val="1"/>
        </dgm:presLayoutVars>
      </dgm:prSet>
      <dgm:spPr/>
      <dgm:t>
        <a:bodyPr/>
        <a:lstStyle/>
        <a:p>
          <a:endParaRPr lang="en-US"/>
        </a:p>
      </dgm:t>
    </dgm:pt>
    <dgm:pt modelId="{C14670D6-ED00-FE49-8DD2-9E05AC255BCD}" type="pres">
      <dgm:prSet presAssocID="{6853B059-A051-1644-A229-F92D6A9B820C}" presName="sibTrans" presStyleCnt="0"/>
      <dgm:spPr/>
    </dgm:pt>
    <dgm:pt modelId="{ECB62563-9AF4-634C-A75F-41155AA91905}" type="pres">
      <dgm:prSet presAssocID="{CBF4B4AF-4A61-9044-BA8F-7ED74B966CFC}" presName="composite" presStyleCnt="0"/>
      <dgm:spPr/>
    </dgm:pt>
    <dgm:pt modelId="{55B2501C-0944-B44E-AFE2-8D79A713D2BD}" type="pres">
      <dgm:prSet presAssocID="{CBF4B4AF-4A61-9044-BA8F-7ED74B966CFC}" presName="ParentText" presStyleLbl="node1" presStyleIdx="3" presStyleCnt="4">
        <dgm:presLayoutVars>
          <dgm:chMax val="1"/>
          <dgm:chPref val="1"/>
          <dgm:bulletEnabled val="1"/>
        </dgm:presLayoutVars>
      </dgm:prSet>
      <dgm:spPr/>
      <dgm:t>
        <a:bodyPr/>
        <a:lstStyle/>
        <a:p>
          <a:endParaRPr lang="en-US"/>
        </a:p>
      </dgm:t>
    </dgm:pt>
  </dgm:ptLst>
  <dgm:cxnLst>
    <dgm:cxn modelId="{97FCDEAB-AF11-944B-830D-BD1EBDDB8008}" srcId="{D5D3EE0B-4D74-574B-8743-88FE38C43270}" destId="{2F5113AE-9BCC-8D47-B7BA-1A7A99975B85}" srcOrd="0" destOrd="0" parTransId="{252F6B04-16EC-944C-A69E-5F6642FE2B1B}" sibTransId="{01823E58-90EE-D64F-9E0F-312BD3391899}"/>
    <dgm:cxn modelId="{480FBBF5-3897-6B44-93D6-ECA5A332FB86}" type="presOf" srcId="{3976E5F5-2EA4-D148-89F2-3844FAE84CCE}" destId="{75A76986-1E56-0F47-B440-36DE2C760127}" srcOrd="0" destOrd="0" presId="urn:microsoft.com/office/officeart/2005/8/layout/StepDownProcess"/>
    <dgm:cxn modelId="{48FFF4D9-4B0E-9341-B65A-FE92DDBEE375}" srcId="{D5D3EE0B-4D74-574B-8743-88FE38C43270}" destId="{3C2443EA-0999-DB46-B382-B9453F07825C}" srcOrd="1" destOrd="0" parTransId="{AADBA96E-05D2-724A-AD55-D8E49B069D42}" sibTransId="{7FA34430-E82A-2541-B0AA-EB6BD2C211F2}"/>
    <dgm:cxn modelId="{2C648A3B-DB32-C647-BC7C-5A46CC4DDB5D}" type="presOf" srcId="{2F5113AE-9BCC-8D47-B7BA-1A7A99975B85}" destId="{662F6DF7-73A1-FE44-80BA-A8B13A99513A}" srcOrd="0" destOrd="0" presId="urn:microsoft.com/office/officeart/2005/8/layout/StepDownProcess"/>
    <dgm:cxn modelId="{AC170589-BFE9-F849-BD9A-25A0F530B3E4}" type="presOf" srcId="{6EAC9DD1-E01B-214B-8EBC-0E65CD732175}" destId="{5173A459-EBB3-234E-9BFC-1B4A625FF65E}" srcOrd="0" destOrd="1" presId="urn:microsoft.com/office/officeart/2005/8/layout/StepDownProcess"/>
    <dgm:cxn modelId="{2EC967D0-0893-6A4C-BDC2-1ACD45D1C8A5}" type="presOf" srcId="{431A2734-5677-1A46-9137-1F1DD6D1E9D7}" destId="{ADF45D3C-5F30-DD44-83C5-178E4C3E4E71}" srcOrd="0" destOrd="0" presId="urn:microsoft.com/office/officeart/2005/8/layout/StepDownProcess"/>
    <dgm:cxn modelId="{5BDCEF4F-406A-414F-A7AB-970DFCDB5DBF}" type="presOf" srcId="{218C9CFB-76FD-024B-908F-490B8F32B121}" destId="{5173A459-EBB3-234E-9BFC-1B4A625FF65E}" srcOrd="0" destOrd="0" presId="urn:microsoft.com/office/officeart/2005/8/layout/StepDownProcess"/>
    <dgm:cxn modelId="{7B063F6D-6320-534F-8393-37DD45288290}" type="presOf" srcId="{CBF4B4AF-4A61-9044-BA8F-7ED74B966CFC}" destId="{55B2501C-0944-B44E-AFE2-8D79A713D2BD}" srcOrd="0" destOrd="0" presId="urn:microsoft.com/office/officeart/2005/8/layout/StepDownProcess"/>
    <dgm:cxn modelId="{2058BED5-1821-8A48-BFDE-DDBECDD21D69}" type="presOf" srcId="{BA2D1136-676D-164D-8C02-2F46639FE9E7}" destId="{28E98D9B-F5D2-964A-9774-9F23C8C2426D}" srcOrd="0" destOrd="0" presId="urn:microsoft.com/office/officeart/2005/8/layout/StepDownProcess"/>
    <dgm:cxn modelId="{80E03727-4182-144D-A75C-BD439715FE77}" srcId="{3A3C2BE3-D6A1-B74D-B7A9-AFE56B2415DA}" destId="{218C9CFB-76FD-024B-908F-490B8F32B121}" srcOrd="0" destOrd="0" parTransId="{E8895596-F30F-7A4C-8D83-5B9644014403}" sibTransId="{1C44D423-6611-F94C-810F-96E804CDD74A}"/>
    <dgm:cxn modelId="{505AA2EF-2099-2E4C-A0A8-3299D5B2ADC2}" srcId="{431A2734-5677-1A46-9137-1F1DD6D1E9D7}" destId="{D5D3EE0B-4D74-574B-8743-88FE38C43270}" srcOrd="0" destOrd="0" parTransId="{B18A76A1-4058-6843-AFBB-123EB9EA980F}" sibTransId="{2C7AF17E-3C0B-D84D-AA0B-9E6AA85A42A5}"/>
    <dgm:cxn modelId="{8468B650-A441-1040-930E-192FDC8B81B2}" type="presOf" srcId="{D5D3EE0B-4D74-574B-8743-88FE38C43270}" destId="{BBEE2FD4-8703-5246-A377-2CBFD9AEA4A6}" srcOrd="0" destOrd="0" presId="urn:microsoft.com/office/officeart/2005/8/layout/StepDownProcess"/>
    <dgm:cxn modelId="{33EEB333-C835-FF4C-8BBC-1B54C512B7BD}" type="presOf" srcId="{08783616-A448-174C-BE88-D979C4180A1C}" destId="{662F6DF7-73A1-FE44-80BA-A8B13A99513A}" srcOrd="0" destOrd="2" presId="urn:microsoft.com/office/officeart/2005/8/layout/StepDownProcess"/>
    <dgm:cxn modelId="{78CDA0B7-775D-5046-84F6-FA50109CA5D1}" srcId="{431A2734-5677-1A46-9137-1F1DD6D1E9D7}" destId="{3A3C2BE3-D6A1-B74D-B7A9-AFE56B2415DA}" srcOrd="1" destOrd="0" parTransId="{960DF5E1-ED32-944A-B9E4-E5E29A9F881C}" sibTransId="{CEDABE79-0EAB-C64B-8102-F6ED0C636241}"/>
    <dgm:cxn modelId="{A9C7F0CA-E5CB-E44C-B67D-A6CFD4914245}" srcId="{431A2734-5677-1A46-9137-1F1DD6D1E9D7}" destId="{BA2D1136-676D-164D-8C02-2F46639FE9E7}" srcOrd="2" destOrd="0" parTransId="{EEB4F175-8A74-954B-9276-7C9FE8CD08C1}" sibTransId="{6853B059-A051-1644-A229-F92D6A9B820C}"/>
    <dgm:cxn modelId="{9EB69733-77C2-5644-8D95-A39DDD12F041}" srcId="{3A3C2BE3-D6A1-B74D-B7A9-AFE56B2415DA}" destId="{6EAC9DD1-E01B-214B-8EBC-0E65CD732175}" srcOrd="1" destOrd="0" parTransId="{BE6C1759-81A4-6741-80FA-2A499C99C8AD}" sibTransId="{146AF897-4FFA-EE4A-8A70-EB925C8181BD}"/>
    <dgm:cxn modelId="{E692E0EC-BE5F-C74B-A7A2-BD98D89429F1}" srcId="{D5D3EE0B-4D74-574B-8743-88FE38C43270}" destId="{08783616-A448-174C-BE88-D979C4180A1C}" srcOrd="2" destOrd="0" parTransId="{4CE215F4-EE52-F344-AD6A-B4366D0B664A}" sibTransId="{4F64E440-1BDB-6B49-9B0B-38DD1EFF63CE}"/>
    <dgm:cxn modelId="{55C3F0CA-71DD-F445-84D4-66C8AEF91CC5}" type="presOf" srcId="{3A3C2BE3-D6A1-B74D-B7A9-AFE56B2415DA}" destId="{50F2FEE4-435E-EE4D-9A82-FF65DEF446DE}" srcOrd="0" destOrd="0" presId="urn:microsoft.com/office/officeart/2005/8/layout/StepDownProcess"/>
    <dgm:cxn modelId="{084F9B5F-C1F8-744B-AF28-4104AE2261B6}" type="presOf" srcId="{3C2443EA-0999-DB46-B382-B9453F07825C}" destId="{662F6DF7-73A1-FE44-80BA-A8B13A99513A}" srcOrd="0" destOrd="1" presId="urn:microsoft.com/office/officeart/2005/8/layout/StepDownProcess"/>
    <dgm:cxn modelId="{0413E9F6-C8E6-804C-8C08-7767490125DF}" srcId="{BA2D1136-676D-164D-8C02-2F46639FE9E7}" destId="{3976E5F5-2EA4-D148-89F2-3844FAE84CCE}" srcOrd="0" destOrd="0" parTransId="{3AF6ABF1-A996-7843-AAFE-C03D913CD815}" sibTransId="{E1C3EC02-38BE-F14D-B0CF-D1152C51F965}"/>
    <dgm:cxn modelId="{E120B993-710E-2E48-985B-A904AC6156E1}" srcId="{431A2734-5677-1A46-9137-1F1DD6D1E9D7}" destId="{CBF4B4AF-4A61-9044-BA8F-7ED74B966CFC}" srcOrd="3" destOrd="0" parTransId="{DC3B70A2-B896-7446-88AC-77F628CACC2C}" sibTransId="{4C4FF242-79A0-6F44-9DF4-71D1541F92FC}"/>
    <dgm:cxn modelId="{2E7F7937-20E5-0648-910F-59CBEAEB44E5}" type="presParOf" srcId="{ADF45D3C-5F30-DD44-83C5-178E4C3E4E71}" destId="{CE18CF99-16DB-824C-8C22-997856E76F29}" srcOrd="0" destOrd="0" presId="urn:microsoft.com/office/officeart/2005/8/layout/StepDownProcess"/>
    <dgm:cxn modelId="{6810ECD0-7733-364F-A1F1-B0ED9F310C79}" type="presParOf" srcId="{CE18CF99-16DB-824C-8C22-997856E76F29}" destId="{0A8A527F-1246-8C4B-8B7B-5F005344E03D}" srcOrd="0" destOrd="0" presId="urn:microsoft.com/office/officeart/2005/8/layout/StepDownProcess"/>
    <dgm:cxn modelId="{924DEEDF-45C3-B94E-A3F6-523D27A6312E}" type="presParOf" srcId="{CE18CF99-16DB-824C-8C22-997856E76F29}" destId="{BBEE2FD4-8703-5246-A377-2CBFD9AEA4A6}" srcOrd="1" destOrd="0" presId="urn:microsoft.com/office/officeart/2005/8/layout/StepDownProcess"/>
    <dgm:cxn modelId="{6734B44E-1DDF-4D47-85F8-E96911AB5878}" type="presParOf" srcId="{CE18CF99-16DB-824C-8C22-997856E76F29}" destId="{662F6DF7-73A1-FE44-80BA-A8B13A99513A}" srcOrd="2" destOrd="0" presId="urn:microsoft.com/office/officeart/2005/8/layout/StepDownProcess"/>
    <dgm:cxn modelId="{8D295568-FB8D-C54F-A1FD-2DEE1CE541BB}" type="presParOf" srcId="{ADF45D3C-5F30-DD44-83C5-178E4C3E4E71}" destId="{C6A4B811-89C2-6145-8EB9-945F3279CF01}" srcOrd="1" destOrd="0" presId="urn:microsoft.com/office/officeart/2005/8/layout/StepDownProcess"/>
    <dgm:cxn modelId="{1A4C08CD-52DF-6045-8DC4-39FDC4F172FB}" type="presParOf" srcId="{ADF45D3C-5F30-DD44-83C5-178E4C3E4E71}" destId="{2C1C3F06-7A1D-0043-BF0F-FCB785314792}" srcOrd="2" destOrd="0" presId="urn:microsoft.com/office/officeart/2005/8/layout/StepDownProcess"/>
    <dgm:cxn modelId="{B71BE311-44F0-0D41-83F6-12ADD47DCD85}" type="presParOf" srcId="{2C1C3F06-7A1D-0043-BF0F-FCB785314792}" destId="{2E461059-F25B-2A40-AB41-D317F6F514D0}" srcOrd="0" destOrd="0" presId="urn:microsoft.com/office/officeart/2005/8/layout/StepDownProcess"/>
    <dgm:cxn modelId="{ED5F81EB-8E61-5C47-859C-6076ADE89EE8}" type="presParOf" srcId="{2C1C3F06-7A1D-0043-BF0F-FCB785314792}" destId="{50F2FEE4-435E-EE4D-9A82-FF65DEF446DE}" srcOrd="1" destOrd="0" presId="urn:microsoft.com/office/officeart/2005/8/layout/StepDownProcess"/>
    <dgm:cxn modelId="{83746153-DC4A-A74C-9CED-CE37CB2E0197}" type="presParOf" srcId="{2C1C3F06-7A1D-0043-BF0F-FCB785314792}" destId="{5173A459-EBB3-234E-9BFC-1B4A625FF65E}" srcOrd="2" destOrd="0" presId="urn:microsoft.com/office/officeart/2005/8/layout/StepDownProcess"/>
    <dgm:cxn modelId="{8421BA61-6C72-434B-9B63-B11CEBDD16C3}" type="presParOf" srcId="{ADF45D3C-5F30-DD44-83C5-178E4C3E4E71}" destId="{9719C814-4175-6E41-BA29-DEDADCBD4ADA}" srcOrd="3" destOrd="0" presId="urn:microsoft.com/office/officeart/2005/8/layout/StepDownProcess"/>
    <dgm:cxn modelId="{DE422C18-F4DB-134C-8584-C367E4880F78}" type="presParOf" srcId="{ADF45D3C-5F30-DD44-83C5-178E4C3E4E71}" destId="{421A0262-A928-F043-9192-963B5CAA0F03}" srcOrd="4" destOrd="0" presId="urn:microsoft.com/office/officeart/2005/8/layout/StepDownProcess"/>
    <dgm:cxn modelId="{307A11EC-B1CE-714F-AD07-BE29A5F3662F}" type="presParOf" srcId="{421A0262-A928-F043-9192-963B5CAA0F03}" destId="{39A54657-B287-A345-A1AF-2FF5419BC524}" srcOrd="0" destOrd="0" presId="urn:microsoft.com/office/officeart/2005/8/layout/StepDownProcess"/>
    <dgm:cxn modelId="{B0EEA993-3B31-AC40-819B-21AA9C7A01EE}" type="presParOf" srcId="{421A0262-A928-F043-9192-963B5CAA0F03}" destId="{28E98D9B-F5D2-964A-9774-9F23C8C2426D}" srcOrd="1" destOrd="0" presId="urn:microsoft.com/office/officeart/2005/8/layout/StepDownProcess"/>
    <dgm:cxn modelId="{174A95B3-5CDC-7642-8F4A-A2C2FCD39055}" type="presParOf" srcId="{421A0262-A928-F043-9192-963B5CAA0F03}" destId="{75A76986-1E56-0F47-B440-36DE2C760127}" srcOrd="2" destOrd="0" presId="urn:microsoft.com/office/officeart/2005/8/layout/StepDownProcess"/>
    <dgm:cxn modelId="{F00AD1FC-D7A7-0A40-B0A9-079B286620D9}" type="presParOf" srcId="{ADF45D3C-5F30-DD44-83C5-178E4C3E4E71}" destId="{C14670D6-ED00-FE49-8DD2-9E05AC255BCD}" srcOrd="5" destOrd="0" presId="urn:microsoft.com/office/officeart/2005/8/layout/StepDownProcess"/>
    <dgm:cxn modelId="{5F8882C2-3009-F343-9EA5-8584A7664D77}" type="presParOf" srcId="{ADF45D3C-5F30-DD44-83C5-178E4C3E4E71}" destId="{ECB62563-9AF4-634C-A75F-41155AA91905}" srcOrd="6" destOrd="0" presId="urn:microsoft.com/office/officeart/2005/8/layout/StepDownProcess"/>
    <dgm:cxn modelId="{20D1A60C-979B-7D49-B886-8F7B33984C24}" type="presParOf" srcId="{ECB62563-9AF4-634C-A75F-41155AA91905}" destId="{55B2501C-0944-B44E-AFE2-8D79A713D2B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A527F-1246-8C4B-8B7B-5F005344E03D}">
      <dsp:nvSpPr>
        <dsp:cNvPr id="0" name=""/>
        <dsp:cNvSpPr/>
      </dsp:nvSpPr>
      <dsp:spPr>
        <a:xfrm rot="5400000">
          <a:off x="1836933" y="1236549"/>
          <a:ext cx="1085959" cy="123632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BEE2FD4-8703-5246-A377-2CBFD9AEA4A6}">
      <dsp:nvSpPr>
        <dsp:cNvPr id="0" name=""/>
        <dsp:cNvSpPr/>
      </dsp:nvSpPr>
      <dsp:spPr>
        <a:xfrm>
          <a:off x="1549220" y="32741"/>
          <a:ext cx="1828115" cy="1279621"/>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Contacted by our Partner Organizations directly</a:t>
          </a:r>
          <a:endParaRPr lang="en-US" sz="1800" kern="1200" dirty="0"/>
        </a:p>
      </dsp:txBody>
      <dsp:txXfrm>
        <a:off x="1611697" y="95218"/>
        <a:ext cx="1703161" cy="1154667"/>
      </dsp:txXfrm>
    </dsp:sp>
    <dsp:sp modelId="{662F6DF7-73A1-FE44-80BA-A8B13A99513A}">
      <dsp:nvSpPr>
        <dsp:cNvPr id="0" name=""/>
        <dsp:cNvSpPr/>
      </dsp:nvSpPr>
      <dsp:spPr>
        <a:xfrm>
          <a:off x="3505655" y="155496"/>
          <a:ext cx="2776730" cy="1034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err="1" smtClean="0"/>
            <a:t>Nirmaan</a:t>
          </a:r>
          <a:r>
            <a:rPr lang="en-US" sz="1400" kern="1200" dirty="0" smtClean="0"/>
            <a:t> Rehabilitation Facility</a:t>
          </a:r>
          <a:endParaRPr lang="en-US" sz="1400" kern="1200" dirty="0"/>
        </a:p>
        <a:p>
          <a:pPr marL="114300" lvl="1" indent="-114300" algn="l" defTabSz="622300">
            <a:lnSpc>
              <a:spcPct val="90000"/>
            </a:lnSpc>
            <a:spcBef>
              <a:spcPct val="0"/>
            </a:spcBef>
            <a:spcAft>
              <a:spcPct val="15000"/>
            </a:spcAft>
            <a:buChar char="•"/>
          </a:pPr>
          <a:r>
            <a:rPr lang="en-US" sz="1400" kern="1200" dirty="0" smtClean="0"/>
            <a:t>HOPE Foundation</a:t>
          </a:r>
          <a:endParaRPr lang="en-US" sz="1400" kern="1200" dirty="0"/>
        </a:p>
        <a:p>
          <a:pPr marL="114300" lvl="1" indent="-114300" algn="l" defTabSz="622300">
            <a:lnSpc>
              <a:spcPct val="90000"/>
            </a:lnSpc>
            <a:spcBef>
              <a:spcPct val="0"/>
            </a:spcBef>
            <a:spcAft>
              <a:spcPct val="15000"/>
            </a:spcAft>
            <a:buChar char="•"/>
          </a:pPr>
          <a:r>
            <a:rPr lang="en-US" sz="1400" kern="1200" dirty="0" smtClean="0"/>
            <a:t>MIND India</a:t>
          </a:r>
          <a:endParaRPr lang="en-US" sz="1400" kern="1200" dirty="0"/>
        </a:p>
      </dsp:txBody>
      <dsp:txXfrm>
        <a:off x="3505655" y="155496"/>
        <a:ext cx="2776730" cy="1034246"/>
      </dsp:txXfrm>
    </dsp:sp>
    <dsp:sp modelId="{2E461059-F25B-2A40-AB41-D317F6F514D0}">
      <dsp:nvSpPr>
        <dsp:cNvPr id="0" name=""/>
        <dsp:cNvSpPr/>
      </dsp:nvSpPr>
      <dsp:spPr>
        <a:xfrm rot="5400000">
          <a:off x="3699948" y="2673986"/>
          <a:ext cx="1085959" cy="123632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0F2FEE4-435E-EE4D-9A82-FF65DEF446DE}">
      <dsp:nvSpPr>
        <dsp:cNvPr id="0" name=""/>
        <dsp:cNvSpPr/>
      </dsp:nvSpPr>
      <dsp:spPr>
        <a:xfrm>
          <a:off x="3412234" y="1470179"/>
          <a:ext cx="1828115" cy="1279621"/>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First meeting with the researcher</a:t>
          </a:r>
          <a:endParaRPr lang="en-US" sz="1800" kern="1200" dirty="0"/>
        </a:p>
      </dsp:txBody>
      <dsp:txXfrm>
        <a:off x="3474711" y="1532656"/>
        <a:ext cx="1703161" cy="1154667"/>
      </dsp:txXfrm>
    </dsp:sp>
    <dsp:sp modelId="{5173A459-EBB3-234E-9BFC-1B4A625FF65E}">
      <dsp:nvSpPr>
        <dsp:cNvPr id="0" name=""/>
        <dsp:cNvSpPr/>
      </dsp:nvSpPr>
      <dsp:spPr>
        <a:xfrm>
          <a:off x="5320518" y="1607666"/>
          <a:ext cx="2413710" cy="963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Complete information about the study</a:t>
          </a:r>
          <a:endParaRPr lang="en-US" sz="1400" kern="1200" dirty="0"/>
        </a:p>
        <a:p>
          <a:pPr marL="114300" lvl="1" indent="-114300" algn="l" defTabSz="622300">
            <a:lnSpc>
              <a:spcPct val="90000"/>
            </a:lnSpc>
            <a:spcBef>
              <a:spcPct val="0"/>
            </a:spcBef>
            <a:spcAft>
              <a:spcPct val="15000"/>
            </a:spcAft>
            <a:buChar char="•"/>
          </a:pPr>
          <a:r>
            <a:rPr lang="en-US" sz="1400" kern="1200" dirty="0" smtClean="0"/>
            <a:t>Taking consent</a:t>
          </a:r>
          <a:endParaRPr lang="en-US" sz="1400" kern="1200" dirty="0"/>
        </a:p>
      </dsp:txBody>
      <dsp:txXfrm>
        <a:off x="5320518" y="1607666"/>
        <a:ext cx="2413710" cy="963204"/>
      </dsp:txXfrm>
    </dsp:sp>
    <dsp:sp modelId="{39A54657-B287-A345-A1AF-2FF5419BC524}">
      <dsp:nvSpPr>
        <dsp:cNvPr id="0" name=""/>
        <dsp:cNvSpPr/>
      </dsp:nvSpPr>
      <dsp:spPr>
        <a:xfrm rot="5400000">
          <a:off x="5562962" y="4111424"/>
          <a:ext cx="1085959" cy="123632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8E98D9B-F5D2-964A-9774-9F23C8C2426D}">
      <dsp:nvSpPr>
        <dsp:cNvPr id="0" name=""/>
        <dsp:cNvSpPr/>
      </dsp:nvSpPr>
      <dsp:spPr>
        <a:xfrm>
          <a:off x="5275249" y="2907616"/>
          <a:ext cx="1828115" cy="1279621"/>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Period of 2 weeks to collect photos/images</a:t>
          </a:r>
          <a:endParaRPr lang="en-US" sz="1800" kern="1200" dirty="0"/>
        </a:p>
      </dsp:txBody>
      <dsp:txXfrm>
        <a:off x="5337726" y="2970093"/>
        <a:ext cx="1703161" cy="1154667"/>
      </dsp:txXfrm>
    </dsp:sp>
    <dsp:sp modelId="{75A76986-1E56-0F47-B440-36DE2C760127}">
      <dsp:nvSpPr>
        <dsp:cNvPr id="0" name=""/>
        <dsp:cNvSpPr/>
      </dsp:nvSpPr>
      <dsp:spPr>
        <a:xfrm>
          <a:off x="7103365" y="3029657"/>
          <a:ext cx="1329597" cy="1034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Guidance taken from researcher if needed</a:t>
          </a:r>
          <a:endParaRPr lang="en-US" sz="1400" kern="1200" dirty="0"/>
        </a:p>
      </dsp:txBody>
      <dsp:txXfrm>
        <a:off x="7103365" y="3029657"/>
        <a:ext cx="1329597" cy="1034246"/>
      </dsp:txXfrm>
    </dsp:sp>
    <dsp:sp modelId="{55B2501C-0944-B44E-AFE2-8D79A713D2BD}">
      <dsp:nvSpPr>
        <dsp:cNvPr id="0" name=""/>
        <dsp:cNvSpPr/>
      </dsp:nvSpPr>
      <dsp:spPr>
        <a:xfrm>
          <a:off x="7138263" y="4345054"/>
          <a:ext cx="1828115" cy="1279621"/>
        </a:xfrm>
        <a:prstGeom prst="roundRect">
          <a:avLst>
            <a:gd name="adj" fmla="val 166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Second meeting with the researcher</a:t>
          </a:r>
          <a:endParaRPr lang="en-US" sz="1800" kern="1200" dirty="0"/>
        </a:p>
      </dsp:txBody>
      <dsp:txXfrm>
        <a:off x="7200740" y="4407531"/>
        <a:ext cx="1703161" cy="115466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79400C-622A-C94B-BA6A-E16EB2F17CDB}"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2091633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79400C-622A-C94B-BA6A-E16EB2F17CDB}"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666354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79400C-622A-C94B-BA6A-E16EB2F17CDB}"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08414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79400C-622A-C94B-BA6A-E16EB2F17CDB}"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92206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79400C-622A-C94B-BA6A-E16EB2F17CDB}" type="datetimeFigureOut">
              <a:rPr lang="en-US" smtClean="0"/>
              <a:t>6/7/21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67688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79400C-622A-C94B-BA6A-E16EB2F17CDB}"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925605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79400C-622A-C94B-BA6A-E16EB2F17CDB}" type="datetimeFigureOut">
              <a:rPr lang="en-US" smtClean="0"/>
              <a:t>6/7/21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07264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79400C-622A-C94B-BA6A-E16EB2F17CDB}" type="datetimeFigureOut">
              <a:rPr lang="en-US" smtClean="0"/>
              <a:t>6/7/21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90338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9400C-622A-C94B-BA6A-E16EB2F17CDB}" type="datetimeFigureOut">
              <a:rPr lang="en-US" smtClean="0"/>
              <a:t>6/7/21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29340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79400C-622A-C94B-BA6A-E16EB2F17CDB}"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46590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79400C-622A-C94B-BA6A-E16EB2F17CDB}" type="datetimeFigureOut">
              <a:rPr lang="en-US" smtClean="0"/>
              <a:t>6/7/21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ABD333-5B71-2449-B708-FAD426A731DA}" type="slidenum">
              <a:rPr lang="en-US" smtClean="0"/>
              <a:t>‹#›</a:t>
            </a:fld>
            <a:endParaRPr lang="en-US"/>
          </a:p>
        </p:txBody>
      </p:sp>
    </p:spTree>
    <p:extLst>
      <p:ext uri="{BB962C8B-B14F-4D97-AF65-F5344CB8AC3E}">
        <p14:creationId xmlns:p14="http://schemas.microsoft.com/office/powerpoint/2010/main" val="15649371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79400C-622A-C94B-BA6A-E16EB2F17CDB}" type="datetimeFigureOut">
              <a:rPr lang="en-US" smtClean="0"/>
              <a:t>6/7/21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BD333-5B71-2449-B708-FAD426A731DA}" type="slidenum">
              <a:rPr lang="en-US" smtClean="0"/>
              <a:t>‹#›</a:t>
            </a:fld>
            <a:endParaRPr lang="en-US"/>
          </a:p>
        </p:txBody>
      </p:sp>
    </p:spTree>
    <p:extLst>
      <p:ext uri="{BB962C8B-B14F-4D97-AF65-F5344CB8AC3E}">
        <p14:creationId xmlns:p14="http://schemas.microsoft.com/office/powerpoint/2010/main" val="1409973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0832"/>
            <a:ext cx="10515600" cy="1325563"/>
          </a:xfrm>
        </p:spPr>
        <p:txBody>
          <a:bodyPr>
            <a:normAutofit fontScale="90000"/>
          </a:bodyPr>
          <a:lstStyle/>
          <a:p>
            <a:r>
              <a:rPr lang="en-GB" smtClean="0"/>
              <a:t>Workshop: Young </a:t>
            </a:r>
            <a:r>
              <a:rPr lang="en-GB" dirty="0"/>
              <a:t>people against drugs: Capturing and promotion resilience using photo-voice</a:t>
            </a:r>
            <a:br>
              <a:rPr lang="en-GB" dirty="0"/>
            </a:br>
            <a:endParaRPr lang="en-US" dirty="0"/>
          </a:p>
        </p:txBody>
      </p:sp>
      <p:sp>
        <p:nvSpPr>
          <p:cNvPr id="3" name="Content Placeholder 2"/>
          <p:cNvSpPr>
            <a:spLocks noGrp="1"/>
          </p:cNvSpPr>
          <p:nvPr>
            <p:ph idx="1"/>
          </p:nvPr>
        </p:nvSpPr>
        <p:spPr/>
        <p:txBody>
          <a:bodyPr>
            <a:normAutofit lnSpcReduction="10000"/>
          </a:bodyPr>
          <a:lstStyle/>
          <a:p>
            <a:r>
              <a:rPr lang="en-GB" b="1" dirty="0"/>
              <a:t>Event</a:t>
            </a:r>
            <a:r>
              <a:rPr lang="en-GB" dirty="0"/>
              <a:t>: Youth Wellness Festival, </a:t>
            </a:r>
            <a:r>
              <a:rPr lang="en-GB" i="1" dirty="0" err="1"/>
              <a:t>Yuva</a:t>
            </a:r>
            <a:r>
              <a:rPr lang="en-GB" i="1" dirty="0"/>
              <a:t>-Mann-Meet</a:t>
            </a:r>
            <a:endParaRPr lang="en-GB" dirty="0"/>
          </a:p>
          <a:p>
            <a:r>
              <a:rPr lang="en-GB" b="1" dirty="0" smtClean="0"/>
              <a:t>Date</a:t>
            </a:r>
            <a:r>
              <a:rPr lang="en-GB" dirty="0"/>
              <a:t>: 09.11.2019</a:t>
            </a:r>
          </a:p>
          <a:p>
            <a:r>
              <a:rPr lang="en-GB" b="1" dirty="0"/>
              <a:t>Time</a:t>
            </a:r>
            <a:r>
              <a:rPr lang="en-GB" dirty="0"/>
              <a:t>: 11AM- 12:30PM and 2PM- 3:30PM</a:t>
            </a:r>
          </a:p>
          <a:p>
            <a:r>
              <a:rPr lang="en-GB" b="1" dirty="0"/>
              <a:t>Venue</a:t>
            </a:r>
            <a:r>
              <a:rPr lang="en-GB" dirty="0"/>
              <a:t>: </a:t>
            </a:r>
            <a:r>
              <a:rPr lang="en-GB" dirty="0" err="1"/>
              <a:t>Lokpriya</a:t>
            </a:r>
            <a:r>
              <a:rPr lang="en-GB" dirty="0"/>
              <a:t> </a:t>
            </a:r>
            <a:r>
              <a:rPr lang="en-GB" dirty="0" err="1"/>
              <a:t>Gopinath</a:t>
            </a:r>
            <a:r>
              <a:rPr lang="en-GB" dirty="0"/>
              <a:t> </a:t>
            </a:r>
            <a:r>
              <a:rPr lang="en-GB" dirty="0" err="1"/>
              <a:t>Bordoloi</a:t>
            </a:r>
            <a:r>
              <a:rPr lang="en-GB" dirty="0"/>
              <a:t> Regional Institute of Mental Health, </a:t>
            </a:r>
            <a:r>
              <a:rPr lang="en-GB" dirty="0" err="1"/>
              <a:t>Tezpur</a:t>
            </a:r>
            <a:endParaRPr lang="en-GB" dirty="0"/>
          </a:p>
          <a:p>
            <a:r>
              <a:rPr lang="en-GB" b="1" dirty="0"/>
              <a:t>Number of participants attended</a:t>
            </a:r>
            <a:r>
              <a:rPr lang="en-GB" dirty="0"/>
              <a:t> (in total): 30 </a:t>
            </a:r>
            <a:endParaRPr lang="en-GB" dirty="0" smtClean="0"/>
          </a:p>
          <a:p>
            <a:endParaRPr lang="en-GB" dirty="0" smtClean="0"/>
          </a:p>
          <a:p>
            <a:r>
              <a:rPr lang="en-GB" dirty="0" smtClean="0"/>
              <a:t>Funders: ESRC, AHRC</a:t>
            </a:r>
          </a:p>
          <a:p>
            <a:r>
              <a:rPr lang="en-GB" dirty="0"/>
              <a:t>Grant Number: ES/S00047X/1</a:t>
            </a:r>
            <a:endParaRPr lang="en-US" dirty="0"/>
          </a:p>
        </p:txBody>
      </p:sp>
    </p:spTree>
    <p:extLst>
      <p:ext uri="{BB962C8B-B14F-4D97-AF65-F5344CB8AC3E}">
        <p14:creationId xmlns:p14="http://schemas.microsoft.com/office/powerpoint/2010/main" val="94451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311165"/>
            <a:ext cx="9144000" cy="1655762"/>
          </a:xfrm>
        </p:spPr>
        <p:txBody>
          <a:bodyPr/>
          <a:lstStyle/>
          <a:p>
            <a:r>
              <a:rPr lang="en-US" dirty="0" smtClean="0"/>
              <a:t>By</a:t>
            </a:r>
          </a:p>
          <a:p>
            <a:r>
              <a:rPr lang="en-US" dirty="0" smtClean="0"/>
              <a:t>Dr. Raginie Duara</a:t>
            </a:r>
          </a:p>
          <a:p>
            <a:r>
              <a:rPr lang="en-US" dirty="0" smtClean="0"/>
              <a:t>Research Fellow, University of </a:t>
            </a:r>
            <a:r>
              <a:rPr lang="en-US" dirty="0" smtClean="0"/>
              <a:t>Leeds</a:t>
            </a:r>
          </a:p>
          <a:p>
            <a:endParaRPr lang="en-US" dirty="0"/>
          </a:p>
        </p:txBody>
      </p:sp>
      <p:pic>
        <p:nvPicPr>
          <p:cNvPr id="4" name="Picture 3"/>
          <p:cNvPicPr>
            <a:picLocks noChangeAspect="1"/>
          </p:cNvPicPr>
          <p:nvPr/>
        </p:nvPicPr>
        <p:blipFill>
          <a:blip r:embed="rId2"/>
          <a:stretch>
            <a:fillRect/>
          </a:stretch>
        </p:blipFill>
        <p:spPr>
          <a:xfrm>
            <a:off x="4687395" y="940305"/>
            <a:ext cx="2817210" cy="2817210"/>
          </a:xfrm>
          <a:prstGeom prst="rect">
            <a:avLst/>
          </a:prstGeom>
        </p:spPr>
      </p:pic>
    </p:spTree>
    <p:extLst>
      <p:ext uri="{BB962C8B-B14F-4D97-AF65-F5344CB8AC3E}">
        <p14:creationId xmlns:p14="http://schemas.microsoft.com/office/powerpoint/2010/main" val="194797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Photo-led interviews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1" y="1877725"/>
            <a:ext cx="4918363" cy="368877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663" y="1877724"/>
            <a:ext cx="4889500" cy="3663487"/>
          </a:xfrm>
          <a:prstGeom prst="rect">
            <a:avLst/>
          </a:prstGeom>
        </p:spPr>
      </p:pic>
      <p:sp>
        <p:nvSpPr>
          <p:cNvPr id="6" name="TextBox 5"/>
          <p:cNvSpPr txBox="1"/>
          <p:nvPr/>
        </p:nvSpPr>
        <p:spPr>
          <a:xfrm>
            <a:off x="1492829" y="5740113"/>
            <a:ext cx="4845626" cy="369332"/>
          </a:xfrm>
          <a:prstGeom prst="rect">
            <a:avLst/>
          </a:prstGeom>
          <a:noFill/>
        </p:spPr>
        <p:txBody>
          <a:bodyPr wrap="square" rtlCol="0">
            <a:spAutoFit/>
          </a:bodyPr>
          <a:lstStyle/>
          <a:p>
            <a:r>
              <a:rPr lang="en-US" dirty="0" smtClean="0"/>
              <a:t>Successfully resisting </a:t>
            </a:r>
            <a:r>
              <a:rPr lang="en-US" smtClean="0"/>
              <a:t>drug addiction</a:t>
            </a:r>
            <a:endParaRPr lang="en-US"/>
          </a:p>
        </p:txBody>
      </p:sp>
      <p:sp>
        <p:nvSpPr>
          <p:cNvPr id="7" name="TextBox 6"/>
          <p:cNvSpPr txBox="1"/>
          <p:nvPr/>
        </p:nvSpPr>
        <p:spPr>
          <a:xfrm>
            <a:off x="7302500" y="5740113"/>
            <a:ext cx="4889500" cy="369332"/>
          </a:xfrm>
          <a:prstGeom prst="rect">
            <a:avLst/>
          </a:prstGeom>
          <a:noFill/>
        </p:spPr>
        <p:txBody>
          <a:bodyPr wrap="square" rtlCol="0">
            <a:spAutoFit/>
          </a:bodyPr>
          <a:lstStyle/>
          <a:p>
            <a:r>
              <a:rPr lang="en-US" smtClean="0"/>
              <a:t>Successfully recovered from drug addiction</a:t>
            </a:r>
            <a:endParaRPr lang="en-US"/>
          </a:p>
        </p:txBody>
      </p:sp>
    </p:spTree>
    <p:extLst>
      <p:ext uri="{BB962C8B-B14F-4D97-AF65-F5344CB8AC3E}">
        <p14:creationId xmlns:p14="http://schemas.microsoft.com/office/powerpoint/2010/main" val="4339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64597035"/>
              </p:ext>
            </p:extLst>
          </p:nvPr>
        </p:nvGraphicFramePr>
        <p:xfrm>
          <a:off x="630382" y="529936"/>
          <a:ext cx="10515600" cy="5657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632374" y="4935682"/>
            <a:ext cx="2119745" cy="1169551"/>
          </a:xfrm>
          <a:prstGeom prst="rect">
            <a:avLst/>
          </a:prstGeom>
          <a:noFill/>
        </p:spPr>
        <p:txBody>
          <a:bodyPr wrap="square" rtlCol="0">
            <a:spAutoFit/>
          </a:bodyPr>
          <a:lstStyle/>
          <a:p>
            <a:pPr marL="285750" indent="-285750">
              <a:buFont typeface="Arial" charset="0"/>
              <a:buChar char="•"/>
            </a:pPr>
            <a:r>
              <a:rPr lang="en-US" sz="1400" dirty="0" smtClean="0"/>
              <a:t>Discussing the photos/images brought</a:t>
            </a:r>
          </a:p>
          <a:p>
            <a:pPr marL="285750" indent="-285750">
              <a:buFont typeface="Arial" charset="0"/>
              <a:buChar char="•"/>
            </a:pPr>
            <a:r>
              <a:rPr lang="en-US" sz="1400" dirty="0" smtClean="0"/>
              <a:t>Sharing their story of resistance/recovery</a:t>
            </a:r>
            <a:endParaRPr lang="en-US" sz="1400" dirty="0"/>
          </a:p>
        </p:txBody>
      </p:sp>
    </p:spTree>
    <p:extLst>
      <p:ext uri="{BB962C8B-B14F-4D97-AF65-F5344CB8AC3E}">
        <p14:creationId xmlns:p14="http://schemas.microsoft.com/office/powerpoint/2010/main" val="195821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245" y="4759036"/>
            <a:ext cx="11284528" cy="1477328"/>
          </a:xfrm>
          <a:prstGeom prst="rect">
            <a:avLst/>
          </a:prstGeom>
          <a:noFill/>
        </p:spPr>
        <p:txBody>
          <a:bodyPr wrap="square" rtlCol="0">
            <a:spAutoFit/>
          </a:bodyPr>
          <a:lstStyle/>
          <a:p>
            <a:r>
              <a:rPr lang="en-GB" dirty="0" smtClean="0"/>
              <a:t>“More </a:t>
            </a:r>
            <a:r>
              <a:rPr lang="en-GB" dirty="0"/>
              <a:t>natural...yeah. And this (referring to photo 4)...there are people who they are going to sweep it... just imagine this to be memories. And you... while... when you are on drugs... you just like tend to sweep it but it will come back every morning... you can’t escape from it. But this (photo 5)... unless and until you know how to deal it... like this...if you like... to be </a:t>
            </a:r>
            <a:r>
              <a:rPr lang="en-GB" u="sng" dirty="0"/>
              <a:t>more </a:t>
            </a:r>
            <a:r>
              <a:rPr lang="en-GB" dirty="0"/>
              <a:t>specific... like... I want to like… </a:t>
            </a:r>
            <a:r>
              <a:rPr lang="en-GB" i="1" dirty="0"/>
              <a:t>what I want to say is that... </a:t>
            </a:r>
            <a:r>
              <a:rPr lang="en-GB" dirty="0"/>
              <a:t>this grey area... like if you like give some time... they will cover up your space</a:t>
            </a:r>
            <a:r>
              <a:rPr lang="en-GB" dirty="0" smtClean="0"/>
              <a:t>.”</a:t>
            </a:r>
            <a:r>
              <a:rPr lang="en-GB" dirty="0" smtClean="0">
                <a:effectLst/>
              </a:rPr>
              <a:t> </a:t>
            </a:r>
            <a:r>
              <a:rPr lang="en-GB" i="1" dirty="0" smtClean="0">
                <a:effectLst/>
              </a:rPr>
              <a:t>(Samba, M, 18 years)</a:t>
            </a:r>
            <a:endParaRPr lang="en-US" i="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304474" y="166254"/>
            <a:ext cx="2635408" cy="40836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6848" y="236166"/>
            <a:ext cx="2251691" cy="4013714"/>
          </a:xfrm>
          <a:prstGeom prst="rect">
            <a:avLst/>
          </a:prstGeom>
        </p:spPr>
      </p:pic>
      <p:sp>
        <p:nvSpPr>
          <p:cNvPr id="5" name="TextBox 4"/>
          <p:cNvSpPr txBox="1"/>
          <p:nvPr/>
        </p:nvSpPr>
        <p:spPr>
          <a:xfrm>
            <a:off x="3111082" y="4319792"/>
            <a:ext cx="1828800" cy="369332"/>
          </a:xfrm>
          <a:prstGeom prst="rect">
            <a:avLst/>
          </a:prstGeom>
          <a:noFill/>
        </p:spPr>
        <p:txBody>
          <a:bodyPr wrap="square" rtlCol="0">
            <a:spAutoFit/>
          </a:bodyPr>
          <a:lstStyle/>
          <a:p>
            <a:r>
              <a:rPr lang="en-US" b="1" i="1" dirty="0" smtClean="0"/>
              <a:t>Photo 4</a:t>
            </a:r>
            <a:endParaRPr lang="en-US" b="1" i="1" dirty="0"/>
          </a:p>
        </p:txBody>
      </p:sp>
      <p:sp>
        <p:nvSpPr>
          <p:cNvPr id="6" name="TextBox 5"/>
          <p:cNvSpPr txBox="1"/>
          <p:nvPr/>
        </p:nvSpPr>
        <p:spPr>
          <a:xfrm>
            <a:off x="7606882" y="4319792"/>
            <a:ext cx="1828800" cy="369332"/>
          </a:xfrm>
          <a:prstGeom prst="rect">
            <a:avLst/>
          </a:prstGeom>
          <a:noFill/>
        </p:spPr>
        <p:txBody>
          <a:bodyPr wrap="square" rtlCol="0">
            <a:spAutoFit/>
          </a:bodyPr>
          <a:lstStyle/>
          <a:p>
            <a:r>
              <a:rPr lang="en-US" b="1" i="1" dirty="0" smtClean="0"/>
              <a:t>Photo 5</a:t>
            </a:r>
            <a:endParaRPr lang="en-US" b="1" i="1" dirty="0"/>
          </a:p>
        </p:txBody>
      </p:sp>
    </p:spTree>
    <p:extLst>
      <p:ext uri="{BB962C8B-B14F-4D97-AF65-F5344CB8AC3E}">
        <p14:creationId xmlns:p14="http://schemas.microsoft.com/office/powerpoint/2010/main" val="144831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45" y="394853"/>
            <a:ext cx="2897981" cy="6026727"/>
          </a:xfrm>
          <a:prstGeom prst="rect">
            <a:avLst/>
          </a:prstGeom>
        </p:spPr>
      </p:pic>
      <p:sp>
        <p:nvSpPr>
          <p:cNvPr id="3" name="TextBox 2"/>
          <p:cNvSpPr txBox="1"/>
          <p:nvPr/>
        </p:nvSpPr>
        <p:spPr>
          <a:xfrm>
            <a:off x="6151418" y="1284557"/>
            <a:ext cx="5185064" cy="4247317"/>
          </a:xfrm>
          <a:prstGeom prst="rect">
            <a:avLst/>
          </a:prstGeom>
          <a:noFill/>
        </p:spPr>
        <p:txBody>
          <a:bodyPr wrap="square" rtlCol="0">
            <a:spAutoFit/>
          </a:bodyPr>
          <a:lstStyle/>
          <a:p>
            <a:r>
              <a:rPr lang="en-US" dirty="0" smtClean="0"/>
              <a:t>“The</a:t>
            </a:r>
            <a:r>
              <a:rPr lang="en-US" dirty="0"/>
              <a:t>, the memes where you get to see things that you would kind of want to do, or want to try.</a:t>
            </a:r>
            <a:r>
              <a:rPr lang="en-GB" dirty="0" smtClean="0">
                <a:effectLst/>
              </a:rPr>
              <a:t> </a:t>
            </a:r>
          </a:p>
          <a:p>
            <a:r>
              <a:rPr lang="en-US" dirty="0"/>
              <a:t>and then there is also uh, uh you know people who you look up to </a:t>
            </a:r>
            <a:r>
              <a:rPr lang="en-US" dirty="0" smtClean="0"/>
              <a:t>like</a:t>
            </a:r>
            <a:r>
              <a:rPr lang="en-GB" dirty="0" smtClean="0"/>
              <a:t> [</a:t>
            </a:r>
            <a:r>
              <a:rPr lang="mr-IN" b="1" dirty="0" smtClean="0"/>
              <a:t>…</a:t>
            </a:r>
            <a:r>
              <a:rPr lang="en-GB" b="1" dirty="0" smtClean="0"/>
              <a:t>] </a:t>
            </a:r>
            <a:r>
              <a:rPr lang="en-US" dirty="0" smtClean="0"/>
              <a:t>actually </a:t>
            </a:r>
            <a:r>
              <a:rPr lang="en-US" dirty="0"/>
              <a:t>in broader sense it was my </a:t>
            </a:r>
            <a:r>
              <a:rPr lang="en-US" dirty="0" smtClean="0"/>
              <a:t>parents</a:t>
            </a:r>
            <a:r>
              <a:rPr lang="en-GB" dirty="0" smtClean="0"/>
              <a:t> [</a:t>
            </a:r>
            <a:r>
              <a:rPr lang="mr-IN" dirty="0" smtClean="0"/>
              <a:t>…</a:t>
            </a:r>
            <a:r>
              <a:rPr lang="en-GB" dirty="0" smtClean="0"/>
              <a:t>] </a:t>
            </a:r>
            <a:r>
              <a:rPr lang="en-US" dirty="0" smtClean="0"/>
              <a:t>but </a:t>
            </a:r>
            <a:r>
              <a:rPr lang="en-US" dirty="0"/>
              <a:t>later on it was my…my like, I also wanted to avoid because...now I am eighteen. At that moment, like in class eight, I was just fourteen years </a:t>
            </a:r>
            <a:r>
              <a:rPr lang="en-US" dirty="0" smtClean="0"/>
              <a:t>old.</a:t>
            </a:r>
            <a:r>
              <a:rPr lang="en-GB" dirty="0" smtClean="0"/>
              <a:t> [</a:t>
            </a:r>
            <a:r>
              <a:rPr lang="mr-IN" dirty="0" smtClean="0"/>
              <a:t>…</a:t>
            </a:r>
            <a:r>
              <a:rPr lang="en-GB" dirty="0" smtClean="0"/>
              <a:t>] </a:t>
            </a:r>
            <a:r>
              <a:rPr lang="en-US" dirty="0" smtClean="0"/>
              <a:t>I </a:t>
            </a:r>
            <a:r>
              <a:rPr lang="en-US" dirty="0"/>
              <a:t>didn’t even know what was good, what was </a:t>
            </a:r>
            <a:r>
              <a:rPr lang="en-US" dirty="0" smtClean="0"/>
              <a:t>right. [</a:t>
            </a:r>
            <a:r>
              <a:rPr lang="mr-IN" dirty="0" smtClean="0"/>
              <a:t>…</a:t>
            </a:r>
            <a:r>
              <a:rPr lang="en-GB" dirty="0" smtClean="0"/>
              <a:t>] </a:t>
            </a:r>
            <a:r>
              <a:rPr lang="en-US" dirty="0" smtClean="0"/>
              <a:t>so </a:t>
            </a:r>
            <a:r>
              <a:rPr lang="en-US" dirty="0"/>
              <a:t>for that, so for the next three years, almost till the age of sixteen because of my parents I was not taking up anything. But from the age of seventeen I understood it’s not good, like there is more to life. So from, from the age of seventeen, I myself I used to </a:t>
            </a:r>
            <a:r>
              <a:rPr lang="en-US" dirty="0" smtClean="0"/>
              <a:t>reject</a:t>
            </a:r>
            <a:r>
              <a:rPr lang="mr-IN" dirty="0" smtClean="0"/>
              <a:t>…</a:t>
            </a:r>
            <a:r>
              <a:rPr lang="en-GB" dirty="0" smtClean="0"/>
              <a:t>” </a:t>
            </a:r>
            <a:r>
              <a:rPr lang="en-GB" i="1" dirty="0" smtClean="0"/>
              <a:t>(Rohan, M, 18 years)</a:t>
            </a:r>
            <a:r>
              <a:rPr lang="en-GB" dirty="0" smtClean="0">
                <a:effectLst/>
              </a:rPr>
              <a:t> </a:t>
            </a:r>
            <a:endParaRPr lang="en-US" dirty="0"/>
          </a:p>
        </p:txBody>
      </p:sp>
    </p:spTree>
    <p:extLst>
      <p:ext uri="{BB962C8B-B14F-4D97-AF65-F5344CB8AC3E}">
        <p14:creationId xmlns:p14="http://schemas.microsoft.com/office/powerpoint/2010/main" val="102178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26027"/>
            <a:ext cx="6234545" cy="6186309"/>
          </a:xfrm>
          <a:prstGeom prst="rect">
            <a:avLst/>
          </a:prstGeom>
          <a:noFill/>
        </p:spPr>
        <p:txBody>
          <a:bodyPr wrap="square" rtlCol="0">
            <a:spAutoFit/>
          </a:bodyPr>
          <a:lstStyle/>
          <a:p>
            <a:r>
              <a:rPr lang="en-US" dirty="0"/>
              <a:t>So it was like I was getting grinded in the middle. And my mom, she wanted me to do something else. My dad, he wanted me to do something else but when I needed them I never got them. So it was like that. So for all these things I, I was like I really didn’t want to face all these things. I wanted to means, </a:t>
            </a:r>
            <a:r>
              <a:rPr lang="en-US" dirty="0">
                <a:solidFill>
                  <a:srgbClr val="0070C0"/>
                </a:solidFill>
              </a:rPr>
              <a:t>be in my own world. And at that time the best option for me was getting high. </a:t>
            </a:r>
            <a:r>
              <a:rPr lang="en-US" dirty="0"/>
              <a:t>Because norm- “NS” means if I had been normal at that time I didn’t…</a:t>
            </a:r>
            <a:r>
              <a:rPr lang="en-US" dirty="0">
                <a:solidFill>
                  <a:srgbClr val="0070C0"/>
                </a:solidFill>
              </a:rPr>
              <a:t>I really wouldn’t have known how to face it. So it was like its better my eyes are shut, I don’t see anything, I stay isolated. </a:t>
            </a:r>
            <a:r>
              <a:rPr lang="en-US" dirty="0"/>
              <a:t>So err, at that time my thinking was like that, and so I tried to isolate myself from everyone in that way only, by staying high and not facing the reality (pointing to photo 4).</a:t>
            </a:r>
            <a:r>
              <a:rPr lang="en-GB" dirty="0" smtClean="0">
                <a:effectLst/>
              </a:rPr>
              <a:t> </a:t>
            </a:r>
          </a:p>
          <a:p>
            <a:endParaRPr lang="en-GB" i="1" dirty="0"/>
          </a:p>
          <a:p>
            <a:r>
              <a:rPr lang="en-US" dirty="0"/>
              <a:t>Now after getting clean I am starting to learn small, small things no. Because at that time I was seeing all these things, </a:t>
            </a:r>
            <a:r>
              <a:rPr lang="en-US" dirty="0">
                <a:solidFill>
                  <a:srgbClr val="0070C0"/>
                </a:solidFill>
              </a:rPr>
              <a:t>I was trying to run away from life; I didn’t want to face it, I got hooked to drugs in a small age, and I didn’t know the basic facts of life only. </a:t>
            </a:r>
            <a:r>
              <a:rPr lang="en-US" dirty="0"/>
              <a:t>But now slowly, slowly…now I am trying to learn no, by getting joy, by doing the small things, like you know, like greeting someone nicely. Because at that time I </a:t>
            </a:r>
            <a:r>
              <a:rPr lang="en-US" dirty="0" err="1"/>
              <a:t>was..not</a:t>
            </a:r>
            <a:r>
              <a:rPr lang="en-US" dirty="0"/>
              <a:t> me, I was trying to be someone else who is as hard as a rock, who does not have any feelings and all. </a:t>
            </a:r>
            <a:r>
              <a:rPr lang="en-GB" i="1" dirty="0" smtClean="0">
                <a:effectLst/>
              </a:rPr>
              <a:t>(James, M, 24 years)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391" y="1028700"/>
            <a:ext cx="4613564" cy="4613564"/>
          </a:xfrm>
          <a:prstGeom prst="rect">
            <a:avLst/>
          </a:prstGeom>
        </p:spPr>
      </p:pic>
      <p:sp>
        <p:nvSpPr>
          <p:cNvPr id="4" name="TextBox 3"/>
          <p:cNvSpPr txBox="1"/>
          <p:nvPr/>
        </p:nvSpPr>
        <p:spPr>
          <a:xfrm>
            <a:off x="8995065" y="5798126"/>
            <a:ext cx="2867890" cy="369332"/>
          </a:xfrm>
          <a:prstGeom prst="rect">
            <a:avLst/>
          </a:prstGeom>
          <a:noFill/>
        </p:spPr>
        <p:txBody>
          <a:bodyPr wrap="square" rtlCol="0">
            <a:spAutoFit/>
          </a:bodyPr>
          <a:lstStyle/>
          <a:p>
            <a:r>
              <a:rPr lang="en-US" b="1" i="1" dirty="0" smtClean="0"/>
              <a:t>Photo 4</a:t>
            </a:r>
            <a:endParaRPr lang="en-US" b="1" i="1" dirty="0"/>
          </a:p>
        </p:txBody>
      </p:sp>
    </p:spTree>
    <p:extLst>
      <p:ext uri="{BB962C8B-B14F-4D97-AF65-F5344CB8AC3E}">
        <p14:creationId xmlns:p14="http://schemas.microsoft.com/office/powerpoint/2010/main" val="155531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3844" y="5029200"/>
            <a:ext cx="10941628" cy="1477328"/>
          </a:xfrm>
          <a:prstGeom prst="rect">
            <a:avLst/>
          </a:prstGeom>
          <a:noFill/>
        </p:spPr>
        <p:txBody>
          <a:bodyPr wrap="square" rtlCol="0">
            <a:spAutoFit/>
          </a:bodyPr>
          <a:lstStyle/>
          <a:p>
            <a:r>
              <a:rPr lang="en-GB" i="1" dirty="0"/>
              <a:t>Condition was bad means my </a:t>
            </a:r>
            <a:r>
              <a:rPr lang="en-GB" dirty="0"/>
              <a:t>health</a:t>
            </a:r>
            <a:r>
              <a:rPr lang="en-GB" i="1" dirty="0"/>
              <a:t> was completely deteriorated ok and means it happened like I’m sitting somewhere. </a:t>
            </a:r>
            <a:r>
              <a:rPr lang="en-GB" i="1" dirty="0">
                <a:solidFill>
                  <a:srgbClr val="0070C0"/>
                </a:solidFill>
              </a:rPr>
              <a:t>Nothing seems to please me. Completely </a:t>
            </a:r>
            <a:r>
              <a:rPr lang="en-GB" dirty="0">
                <a:solidFill>
                  <a:srgbClr val="0070C0"/>
                </a:solidFill>
              </a:rPr>
              <a:t>blank</a:t>
            </a:r>
            <a:r>
              <a:rPr lang="en-GB" i="1" dirty="0">
                <a:solidFill>
                  <a:srgbClr val="0070C0"/>
                </a:solidFill>
              </a:rPr>
              <a:t>. </a:t>
            </a:r>
            <a:r>
              <a:rPr lang="en-GB" i="1" dirty="0"/>
              <a:t>I had a photo of that time. Where is it, let me </a:t>
            </a:r>
            <a:r>
              <a:rPr lang="en-GB" dirty="0"/>
              <a:t>describe </a:t>
            </a:r>
            <a:r>
              <a:rPr lang="en-GB" i="1" dirty="0"/>
              <a:t>it. This one (refers to photo 5). If I sit somewhere, I couldn’t see anything. I felt life there’s </a:t>
            </a:r>
            <a:r>
              <a:rPr lang="en-GB" i="1" u="sng" dirty="0"/>
              <a:t>nothing</a:t>
            </a:r>
            <a:r>
              <a:rPr lang="en-GB" i="1" dirty="0"/>
              <a:t> in my life. Because I was actually doing </a:t>
            </a:r>
            <a:r>
              <a:rPr lang="en-GB" i="1" u="sng" dirty="0"/>
              <a:t>nothing</a:t>
            </a:r>
            <a:r>
              <a:rPr lang="en-GB" i="1" dirty="0"/>
              <a:t>. I just wake up in the morning, get intoxicated, sleep at night. Get intoxicated till my eyes aren’t closed and then sleep. </a:t>
            </a:r>
            <a:r>
              <a:rPr lang="en-GB" i="1" dirty="0" smtClean="0"/>
              <a:t>(</a:t>
            </a:r>
            <a:r>
              <a:rPr lang="en-GB" i="1" dirty="0" err="1" smtClean="0"/>
              <a:t>Manav</a:t>
            </a:r>
            <a:r>
              <a:rPr lang="en-GB" i="1" dirty="0" smtClean="0"/>
              <a:t>, M, 24 years)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681" y="279560"/>
            <a:ext cx="5385955" cy="4043057"/>
          </a:xfrm>
          <a:prstGeom prst="rect">
            <a:avLst/>
          </a:prstGeom>
        </p:spPr>
      </p:pic>
      <p:sp>
        <p:nvSpPr>
          <p:cNvPr id="4" name="TextBox 3"/>
          <p:cNvSpPr txBox="1"/>
          <p:nvPr/>
        </p:nvSpPr>
        <p:spPr>
          <a:xfrm>
            <a:off x="5950527" y="4491242"/>
            <a:ext cx="2847109" cy="369332"/>
          </a:xfrm>
          <a:prstGeom prst="rect">
            <a:avLst/>
          </a:prstGeom>
          <a:noFill/>
        </p:spPr>
        <p:txBody>
          <a:bodyPr wrap="square" rtlCol="0">
            <a:spAutoFit/>
          </a:bodyPr>
          <a:lstStyle/>
          <a:p>
            <a:r>
              <a:rPr lang="en-US" b="1" i="1" smtClean="0"/>
              <a:t>Photo 5</a:t>
            </a:r>
            <a:endParaRPr lang="en-US" b="1" i="1"/>
          </a:p>
        </p:txBody>
      </p:sp>
    </p:spTree>
    <p:extLst>
      <p:ext uri="{BB962C8B-B14F-4D97-AF65-F5344CB8AC3E}">
        <p14:creationId xmlns:p14="http://schemas.microsoft.com/office/powerpoint/2010/main" val="123091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659614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888</Words>
  <Application>Microsoft Macintosh PowerPoint</Application>
  <PresentationFormat>Widescreen</PresentationFormat>
  <Paragraphs>39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Calibri Light</vt:lpstr>
      <vt:lpstr>Mangal</vt:lpstr>
      <vt:lpstr>Arial</vt:lpstr>
      <vt:lpstr>Office Theme</vt:lpstr>
      <vt:lpstr>Workshop: Young people against drugs: Capturing and promotion resilience using photo-voice </vt:lpstr>
      <vt:lpstr>PowerPoint Presentation</vt:lpstr>
      <vt:lpstr>Photo-led interviews</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Raginie Duara</dc:creator>
  <cp:lastModifiedBy>Raginie Duara</cp:lastModifiedBy>
  <cp:revision>14</cp:revision>
  <dcterms:created xsi:type="dcterms:W3CDTF">2019-10-17T06:51:04Z</dcterms:created>
  <dcterms:modified xsi:type="dcterms:W3CDTF">2021-06-07T05:43:56Z</dcterms:modified>
</cp:coreProperties>
</file>